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3"/>
  </p:notesMasterIdLst>
  <p:handoutMasterIdLst>
    <p:handoutMasterId r:id="rId14"/>
  </p:handoutMasterIdLst>
  <p:sldIdLst>
    <p:sldId id="262" r:id="rId5"/>
    <p:sldId id="265" r:id="rId6"/>
    <p:sldId id="268" r:id="rId7"/>
    <p:sldId id="269" r:id="rId8"/>
    <p:sldId id="272" r:id="rId9"/>
    <p:sldId id="270" r:id="rId10"/>
    <p:sldId id="271" r:id="rId11"/>
    <p:sldId id="267" r:id="rId12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D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7"/>
  </p:normalViewPr>
  <p:slideViewPr>
    <p:cSldViewPr snapToGrid="0" snapToObjects="1">
      <p:cViewPr varScale="1">
        <p:scale>
          <a:sx n="174" d="100"/>
          <a:sy n="174" d="100"/>
        </p:scale>
        <p:origin x="15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5" qsCatId="simple" csTypeId="urn:microsoft.com/office/officeart/2005/8/colors/colorful2" csCatId="colorful" phldr="1"/>
      <dgm:spPr/>
    </dgm:pt>
    <dgm:pt modelId="{4AF52931-E4CA-4429-AACB-B8747CDB2409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寵物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n-US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n-US"/>
        </a:p>
      </dgm:t>
    </dgm:pt>
    <dgm:pt modelId="{81BEB84D-9A77-49C6-9301-B3359FCAC75F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食物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n-US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n-US"/>
        </a:p>
      </dgm:t>
    </dgm:pt>
    <dgm:pt modelId="{BFF9359E-E9B1-4B73-BACC-2C7988765B16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玩物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n-US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n-US"/>
        </a:p>
      </dgm:t>
    </dgm:pt>
    <dgm:pt modelId="{0DD52DEE-1458-BE40-AF65-957CDFC6199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C592837A-DF38-1B41-9AB6-91F2F88845A6}" type="pres">
      <dgm:prSet presAssocID="{4AF52931-E4CA-4429-AACB-B8747CDB2409}" presName="compNode" presStyleCnt="0"/>
      <dgm:spPr/>
    </dgm:pt>
    <dgm:pt modelId="{9440950B-CD4A-624F-97AA-5A55DB548AA3}" type="pres">
      <dgm:prSet presAssocID="{4AF52931-E4CA-4429-AACB-B8747CDB2409}" presName="iconBgRect" presStyleLbl="bgShp" presStyleIdx="0" presStyleCnt="3" custScaleX="164587" custScaleY="170170"/>
      <dgm:spPr>
        <a:prstGeom prst="ellipse">
          <a:avLst/>
        </a:prstGeom>
        <a:solidFill>
          <a:schemeClr val="accent1"/>
        </a:solidFill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gm:spPr>
    </dgm:pt>
    <dgm:pt modelId="{DF478248-6A93-8845-A0ED-DE52CBC75D60}" type="pres">
      <dgm:prSet presAssocID="{4AF52931-E4CA-4429-AACB-B8747CDB2409}" presName="iconRect" presStyleLbl="node1" presStyleIdx="0" presStyleCnt="3" custScaleX="317397" custScaleY="333437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/>
      </dgm:spPr>
    </dgm:pt>
    <dgm:pt modelId="{678ABF5D-0D27-7542-871B-BC0662A5368C}" type="pres">
      <dgm:prSet presAssocID="{4AF52931-E4CA-4429-AACB-B8747CDB2409}" presName="spaceRect" presStyleCnt="0"/>
      <dgm:spPr/>
    </dgm:pt>
    <dgm:pt modelId="{A178028F-7BC3-8B42-A431-B1DED303DA98}" type="pres">
      <dgm:prSet presAssocID="{4AF52931-E4CA-4429-AACB-B8747CDB2409}" presName="textRect" presStyleLbl="revTx" presStyleIdx="0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21F203BF-5343-864E-8DF2-BD77C6F83211}" type="pres">
      <dgm:prSet presAssocID="{D86AF01C-9CBC-41F8-9354-48CD82BDFDC9}" presName="sibTrans" presStyleCnt="0"/>
      <dgm:spPr/>
    </dgm:pt>
    <dgm:pt modelId="{467AD338-FEA3-E747-94CB-6EC4B5AC90D2}" type="pres">
      <dgm:prSet presAssocID="{81BEB84D-9A77-49C6-9301-B3359FCAC75F}" presName="compNode" presStyleCnt="0"/>
      <dgm:spPr/>
    </dgm:pt>
    <dgm:pt modelId="{7AA7BEFC-05BC-7A4F-9108-F110FD295429}" type="pres">
      <dgm:prSet presAssocID="{81BEB84D-9A77-49C6-9301-B3359FCAC75F}" presName="iconBgRect" presStyleLbl="bgShp" presStyleIdx="1" presStyleCnt="3" custScaleX="164402" custScaleY="169979"/>
      <dgm:spPr>
        <a:prstGeom prst="ellipse">
          <a:avLst/>
        </a:prstGeom>
        <a:solidFill>
          <a:schemeClr val="accent2"/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C8DD7771-C30E-F24B-ABA4-15FC1696B0A8}" type="pres">
      <dgm:prSet presAssocID="{81BEB84D-9A77-49C6-9301-B3359FCAC75F}" presName="iconRect" presStyleLbl="node1" presStyleIdx="1" presStyleCnt="3" custScaleX="308976" custScaleY="313051" custLinFactNeighborY="12321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/>
      </dgm:spPr>
    </dgm:pt>
    <dgm:pt modelId="{1972F377-833B-8E4D-9CA0-92FCF47AE372}" type="pres">
      <dgm:prSet presAssocID="{81BEB84D-9A77-49C6-9301-B3359FCAC75F}" presName="spaceRect" presStyleCnt="0"/>
      <dgm:spPr/>
    </dgm:pt>
    <dgm:pt modelId="{FC6B4F82-D77F-6145-8350-E4883E3E98D1}" type="pres">
      <dgm:prSet presAssocID="{81BEB84D-9A77-49C6-9301-B3359FCAC75F}" presName="textRect" presStyleLbl="revTx" presStyleIdx="1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D34CB11A-6906-F945-9559-F7E1D54F2014}" type="pres">
      <dgm:prSet presAssocID="{5D260F18-25D2-4074-87F1-7E78DDA61C58}" presName="sibTrans" presStyleCnt="0"/>
      <dgm:spPr/>
    </dgm:pt>
    <dgm:pt modelId="{0B401E1C-492B-8445-91C3-4E0FF26975DA}" type="pres">
      <dgm:prSet presAssocID="{BFF9359E-E9B1-4B73-BACC-2C7988765B16}" presName="compNode" presStyleCnt="0"/>
      <dgm:spPr/>
    </dgm:pt>
    <dgm:pt modelId="{F9FCBA78-B18A-CB47-9456-33604BFAE043}" type="pres">
      <dgm:prSet presAssocID="{BFF9359E-E9B1-4B73-BACC-2C7988765B16}" presName="iconBgRect" presStyleLbl="bgShp" presStyleIdx="2" presStyleCnt="3" custScaleX="164217" custScaleY="169979"/>
      <dgm:spPr>
        <a:prstGeom prst="ellipse">
          <a:avLst/>
        </a:prstGeom>
        <a:solidFill>
          <a:schemeClr val="accent3">
            <a:lumMod val="60000"/>
            <a:lumOff val="40000"/>
          </a:schemeClr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2E0BB2E4-CD4C-AA4D-A6D7-A9CBB950F395}" type="pres">
      <dgm:prSet presAssocID="{BFF9359E-E9B1-4B73-BACC-2C7988765B16}" presName="iconRect" presStyleLbl="node1" presStyleIdx="2" presStyleCnt="3" custScaleX="313899" custScaleY="302369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/>
      </dgm:spPr>
    </dgm:pt>
    <dgm:pt modelId="{0CA56A3D-F5EA-F34E-AACC-08DDFCAE9A3D}" type="pres">
      <dgm:prSet presAssocID="{BFF9359E-E9B1-4B73-BACC-2C7988765B16}" presName="spaceRect" presStyleCnt="0"/>
      <dgm:spPr/>
    </dgm:pt>
    <dgm:pt modelId="{5FC181B3-4B20-6240-9257-803B168E7618}" type="pres">
      <dgm:prSet presAssocID="{BFF9359E-E9B1-4B73-BACC-2C7988765B16}" presName="textRect" presStyleLbl="revTx" presStyleIdx="2" presStyleCnt="3" custLinFactNeighborX="169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423ED9-C4AA-3F44-BD54-873B124DE6FE}" type="presOf" srcId="{C7720856-93F0-4CC7-B7FD-2466914A11D4}" destId="{0DD52DEE-1458-BE40-AF65-957CDFC61990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59A0BB4E-2DC7-B14E-9A8E-28AE0DDB6832}" type="presOf" srcId="{BFF9359E-E9B1-4B73-BACC-2C7988765B16}" destId="{5FC181B3-4B20-6240-9257-803B168E7618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7EA435B-C350-3A4B-B66B-14BF448DA365}" type="presOf" srcId="{81BEB84D-9A77-49C6-9301-B3359FCAC75F}" destId="{FC6B4F82-D77F-6145-8350-E4883E3E98D1}" srcOrd="0" destOrd="0" presId="urn:microsoft.com/office/officeart/2018/5/layout/IconLeafLabelList"/>
    <dgm:cxn modelId="{DE867E11-6656-F14E-B327-1C09F084F73D}" type="presOf" srcId="{4AF52931-E4CA-4429-AACB-B8747CDB2409}" destId="{A178028F-7BC3-8B42-A431-B1DED303DA98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179381B-B475-8D4F-A4C5-A749E3205CF3}" type="presParOf" srcId="{0DD52DEE-1458-BE40-AF65-957CDFC61990}" destId="{C592837A-DF38-1B41-9AB6-91F2F88845A6}" srcOrd="0" destOrd="0" presId="urn:microsoft.com/office/officeart/2018/5/layout/IconLeafLabelList"/>
    <dgm:cxn modelId="{0A7D8806-2C62-C749-9E48-FD7F8EEF2707}" type="presParOf" srcId="{C592837A-DF38-1B41-9AB6-91F2F88845A6}" destId="{9440950B-CD4A-624F-97AA-5A55DB548AA3}" srcOrd="0" destOrd="0" presId="urn:microsoft.com/office/officeart/2018/5/layout/IconLeafLabelList"/>
    <dgm:cxn modelId="{645BB249-D5A3-D34E-9784-E27D31386619}" type="presParOf" srcId="{C592837A-DF38-1B41-9AB6-91F2F88845A6}" destId="{DF478248-6A93-8845-A0ED-DE52CBC75D60}" srcOrd="1" destOrd="0" presId="urn:microsoft.com/office/officeart/2018/5/layout/IconLeafLabelList"/>
    <dgm:cxn modelId="{1BB6F40B-402A-294C-8BC0-9624BCFF3DE5}" type="presParOf" srcId="{C592837A-DF38-1B41-9AB6-91F2F88845A6}" destId="{678ABF5D-0D27-7542-871B-BC0662A5368C}" srcOrd="2" destOrd="0" presId="urn:microsoft.com/office/officeart/2018/5/layout/IconLeafLabelList"/>
    <dgm:cxn modelId="{6D518F87-3CDE-EE4C-85E8-BF6424878690}" type="presParOf" srcId="{C592837A-DF38-1B41-9AB6-91F2F88845A6}" destId="{A178028F-7BC3-8B42-A431-B1DED303DA98}" srcOrd="3" destOrd="0" presId="urn:microsoft.com/office/officeart/2018/5/layout/IconLeafLabelList"/>
    <dgm:cxn modelId="{1543EA19-BC62-A447-A0AF-54C8D46069B4}" type="presParOf" srcId="{0DD52DEE-1458-BE40-AF65-957CDFC61990}" destId="{21F203BF-5343-864E-8DF2-BD77C6F83211}" srcOrd="1" destOrd="0" presId="urn:microsoft.com/office/officeart/2018/5/layout/IconLeafLabelList"/>
    <dgm:cxn modelId="{9AD0B451-DD56-1B49-821D-87340EE51CD3}" type="presParOf" srcId="{0DD52DEE-1458-BE40-AF65-957CDFC61990}" destId="{467AD338-FEA3-E747-94CB-6EC4B5AC90D2}" srcOrd="2" destOrd="0" presId="urn:microsoft.com/office/officeart/2018/5/layout/IconLeafLabelList"/>
    <dgm:cxn modelId="{2A8830E8-5773-884F-83A3-13BC09288444}" type="presParOf" srcId="{467AD338-FEA3-E747-94CB-6EC4B5AC90D2}" destId="{7AA7BEFC-05BC-7A4F-9108-F110FD295429}" srcOrd="0" destOrd="0" presId="urn:microsoft.com/office/officeart/2018/5/layout/IconLeafLabelList"/>
    <dgm:cxn modelId="{8F682605-3E9C-D747-9DEF-7BF2601F2D9F}" type="presParOf" srcId="{467AD338-FEA3-E747-94CB-6EC4B5AC90D2}" destId="{C8DD7771-C30E-F24B-ABA4-15FC1696B0A8}" srcOrd="1" destOrd="0" presId="urn:microsoft.com/office/officeart/2018/5/layout/IconLeafLabelList"/>
    <dgm:cxn modelId="{F5DB8C3F-3C2A-4947-99F8-5A5999E44618}" type="presParOf" srcId="{467AD338-FEA3-E747-94CB-6EC4B5AC90D2}" destId="{1972F377-833B-8E4D-9CA0-92FCF47AE372}" srcOrd="2" destOrd="0" presId="urn:microsoft.com/office/officeart/2018/5/layout/IconLeafLabelList"/>
    <dgm:cxn modelId="{EDBE8099-E7B3-FD43-BDED-DACA1F54E7C6}" type="presParOf" srcId="{467AD338-FEA3-E747-94CB-6EC4B5AC90D2}" destId="{FC6B4F82-D77F-6145-8350-E4883E3E98D1}" srcOrd="3" destOrd="0" presId="urn:microsoft.com/office/officeart/2018/5/layout/IconLeafLabelList"/>
    <dgm:cxn modelId="{03DF95BD-405E-0E4E-BE92-85B6CF5C32EB}" type="presParOf" srcId="{0DD52DEE-1458-BE40-AF65-957CDFC61990}" destId="{D34CB11A-6906-F945-9559-F7E1D54F2014}" srcOrd="3" destOrd="0" presId="urn:microsoft.com/office/officeart/2018/5/layout/IconLeafLabelList"/>
    <dgm:cxn modelId="{EE4BB369-ADC3-C546-9F0F-21372C94C43F}" type="presParOf" srcId="{0DD52DEE-1458-BE40-AF65-957CDFC61990}" destId="{0B401E1C-492B-8445-91C3-4E0FF26975DA}" srcOrd="4" destOrd="0" presId="urn:microsoft.com/office/officeart/2018/5/layout/IconLeafLabelList"/>
    <dgm:cxn modelId="{9FBFBFEB-85B8-1F40-9BE2-9070F34B62E2}" type="presParOf" srcId="{0B401E1C-492B-8445-91C3-4E0FF26975DA}" destId="{F9FCBA78-B18A-CB47-9456-33604BFAE043}" srcOrd="0" destOrd="0" presId="urn:microsoft.com/office/officeart/2018/5/layout/IconLeafLabelList"/>
    <dgm:cxn modelId="{5B07748E-AA64-4D4E-9A5C-7C52B4996D0E}" type="presParOf" srcId="{0B401E1C-492B-8445-91C3-4E0FF26975DA}" destId="{2E0BB2E4-CD4C-AA4D-A6D7-A9CBB950F395}" srcOrd="1" destOrd="0" presId="urn:microsoft.com/office/officeart/2018/5/layout/IconLeafLabelList"/>
    <dgm:cxn modelId="{ABA1176C-9DBB-1F4F-9EAF-A44355C417ED}" type="presParOf" srcId="{0B401E1C-492B-8445-91C3-4E0FF26975DA}" destId="{0CA56A3D-F5EA-F34E-AACC-08DDFCAE9A3D}" srcOrd="2" destOrd="0" presId="urn:microsoft.com/office/officeart/2018/5/layout/IconLeafLabelList"/>
    <dgm:cxn modelId="{D164B971-01F9-6247-9C45-7D270271D18C}" type="presParOf" srcId="{0B401E1C-492B-8445-91C3-4E0FF26975DA}" destId="{5FC181B3-4B20-6240-9257-803B168E7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50B-CD4A-624F-97AA-5A55DB548AA3}">
      <dsp:nvSpPr>
        <dsp:cNvPr id="0" name=""/>
        <dsp:cNvSpPr/>
      </dsp:nvSpPr>
      <dsp:spPr>
        <a:xfrm>
          <a:off x="167718" y="371715"/>
          <a:ext cx="1807165" cy="1868466"/>
        </a:xfrm>
        <a:prstGeom prst="ellipse">
          <a:avLst/>
        </a:prstGeom>
        <a:solidFill>
          <a:schemeClr val="accent1"/>
        </a:solidFill>
        <a:ln>
          <a:noFill/>
        </a:ln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78248-6A93-8845-A0ED-DE52CBC75D60}">
      <dsp:nvSpPr>
        <dsp:cNvPr id="0" name=""/>
        <dsp:cNvSpPr/>
      </dsp:nvSpPr>
      <dsp:spPr>
        <a:xfrm>
          <a:off x="71500" y="255622"/>
          <a:ext cx="1999601" cy="21006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8028F-7BC3-8B42-A431-B1DED303DA98}">
      <dsp:nvSpPr>
        <dsp:cNvPr id="0" name=""/>
        <dsp:cNvSpPr/>
      </dsp:nvSpPr>
      <dsp:spPr>
        <a:xfrm>
          <a:off x="174360" y="24525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寵物</a:t>
          </a:r>
          <a:endParaRPr lang="zh-TW" altLang="en-US" sz="35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4360" y="2452572"/>
        <a:ext cx="1800000" cy="720000"/>
      </dsp:txXfrm>
    </dsp:sp>
    <dsp:sp modelId="{7AA7BEFC-05BC-7A4F-9108-F110FD295429}">
      <dsp:nvSpPr>
        <dsp:cNvPr id="0" name=""/>
        <dsp:cNvSpPr/>
      </dsp:nvSpPr>
      <dsp:spPr>
        <a:xfrm>
          <a:off x="2456808" y="340656"/>
          <a:ext cx="1805133" cy="1866369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D7771-C30E-F24B-ABA4-15FC1696B0A8}">
      <dsp:nvSpPr>
        <dsp:cNvPr id="0" name=""/>
        <dsp:cNvSpPr/>
      </dsp:nvSpPr>
      <dsp:spPr>
        <a:xfrm>
          <a:off x="2386101" y="365352"/>
          <a:ext cx="1946548" cy="197222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B4F82-D77F-6145-8350-E4883E3E98D1}">
      <dsp:nvSpPr>
        <dsp:cNvPr id="0" name=""/>
        <dsp:cNvSpPr/>
      </dsp:nvSpPr>
      <dsp:spPr>
        <a:xfrm>
          <a:off x="2462435" y="24525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食物</a:t>
          </a:r>
          <a:endParaRPr lang="zh-TW" altLang="en-US" sz="35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62435" y="2452572"/>
        <a:ext cx="1800000" cy="720000"/>
      </dsp:txXfrm>
    </dsp:sp>
    <dsp:sp modelId="{F9FCBA78-B18A-CB47-9456-33604BFAE043}">
      <dsp:nvSpPr>
        <dsp:cNvPr id="0" name=""/>
        <dsp:cNvSpPr/>
      </dsp:nvSpPr>
      <dsp:spPr>
        <a:xfrm>
          <a:off x="4734880" y="323832"/>
          <a:ext cx="1803102" cy="186636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BB2E4-CD4C-AA4D-A6D7-A9CBB950F395}">
      <dsp:nvSpPr>
        <dsp:cNvPr id="0" name=""/>
        <dsp:cNvSpPr/>
      </dsp:nvSpPr>
      <dsp:spPr>
        <a:xfrm>
          <a:off x="4647650" y="304554"/>
          <a:ext cx="1977563" cy="190492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181B3-4B20-6240-9257-803B168E7618}">
      <dsp:nvSpPr>
        <dsp:cNvPr id="0" name=""/>
        <dsp:cNvSpPr/>
      </dsp:nvSpPr>
      <dsp:spPr>
        <a:xfrm>
          <a:off x="4739473" y="24525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noProof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玩物</a:t>
          </a:r>
          <a:endParaRPr lang="zh-TW" altLang="en-US" sz="35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39473" y="245257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BEA434A-B67A-4B40-AE65-DF0770C0E5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725B76-6693-4C9B-ADC4-B248A934B8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1F34-7BA3-41A5-807D-B744A1377D6D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2022/5/9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5BDC3B-3759-43EF-828F-FA7B0D2007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BA1A5F-D89E-43F4-A26A-956616FDC0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BF782-894C-4D0B-9BA3-3F503D2B55C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471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E96CB08-3A1D-4358-95F5-3C1AE2343D42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E8C15C5-0688-5345-99FC-721E08AD15D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92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70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59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39B20-52AC-49B2-991D-68CFA0F5B8FB}" type="datetime1">
              <a:rPr lang="zh-TW" altLang="en-US" smtClean="0"/>
              <a:t>2022/5/9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D8DBD-AF31-4EB9-81B2-F1DA7622B9E8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5079BC-5F07-493C-A0F8-3F5502168D74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 sz="8000" noProof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C4A92A-A682-42DE-8D7D-5D831796380D}" type="datetime1">
              <a:rPr lang="zh-TW" altLang="en-US" smtClean="0"/>
              <a:t>2022/5/9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DFDDF-4951-4577-BD27-BE4979652D5D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 sz="8000" noProof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 smtClean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AE96E3D-E658-41A3-B656-7F3555802E3F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 smtClean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1ED5E-193D-4DF5-AA17-0F97FA2D2597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E6F81E-A7CC-488B-86FD-D6FF642F87FE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9B9506-DB43-4001-A527-1AD3C9F89C64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969771-69E0-4D5B-926E-C8B60EF10722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CBC99-AF20-4528-AA63-86103F7FCD60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45AFFB-824C-48E7-89BA-3872DE33E085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DC3723-3FBB-43D8-8CC1-D2CD9F582C81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5030A-8F4F-4793-B1FD-2A8DD821359E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F14635-CE48-4E85-9ADA-28E53B32094E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AC925-0A6D-4461-BF91-3F06E9AD4134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圖片預留位置 2"/>
          <p:cNvSpPr>
            <a:spLocks noGrp="1"/>
          </p:cNvSpPr>
          <p:nvPr>
            <p:ph type="pic" idx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610387A5-E0EC-48C6-8544-B372D27F3882}" type="datetime1">
              <a:rPr lang="zh-TW" altLang="en-US" noProof="0" smtClean="0"/>
              <a:t>2022/5/9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dirty="0"/>
              <a:t>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  <a:endParaRPr 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210A3B9-40C9-43F3-A4BA-DBE25109AD69}" type="datetime1">
              <a:rPr lang="zh-TW" altLang="en-US" smtClean="0"/>
              <a:t>2022/5/9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使用顯微鏡的學生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9114" y="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rtlCol="0" anchor="ctr">
            <a:noAutofit/>
          </a:bodyPr>
          <a:lstStyle/>
          <a:p>
            <a:pPr algn="l"/>
            <a:r>
              <a:rPr lang="zh-TW" altLang="en-US" sz="8000" dirty="0">
                <a:solidFill>
                  <a:schemeClr val="tx1"/>
                </a:solidFill>
              </a:rPr>
              <a:t>初探</a:t>
            </a:r>
            <a:r>
              <a:rPr lang="zh-TW" altLang="en-US" sz="8000" dirty="0"/>
              <a:t>飲食行為</a:t>
            </a:r>
            <a:r>
              <a:rPr lang="zh-TW" altLang="en-US" sz="8000" dirty="0" smtClean="0"/>
              <a:t>對線</a:t>
            </a:r>
            <a:r>
              <a:rPr lang="zh-TW" altLang="en-US" sz="8000" dirty="0"/>
              <a:t>上學習注意力的</a:t>
            </a:r>
            <a:r>
              <a:rPr lang="zh-TW" altLang="en-US" sz="8000" dirty="0">
                <a:solidFill>
                  <a:schemeClr val="tx1"/>
                </a:solidFill>
              </a:rPr>
              <a:t>動態影響</a:t>
            </a:r>
            <a:endParaRPr lang="zh-TW" altLang="en-US" sz="9600" b="1" dirty="0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79516" y="5022674"/>
            <a:ext cx="742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Hsiang-Yu </a:t>
            </a:r>
            <a:r>
              <a:rPr lang="en-US" altLang="zh-TW" dirty="0" err="1" smtClean="0"/>
              <a:t>Chien</a:t>
            </a:r>
            <a:r>
              <a:rPr lang="zh-TW" altLang="en-US" dirty="0" smtClean="0"/>
              <a:t>，</a:t>
            </a:r>
            <a:r>
              <a:rPr lang="en-US" altLang="zh-TW" dirty="0"/>
              <a:t>Oi-Man </a:t>
            </a:r>
            <a:r>
              <a:rPr lang="en-US" altLang="zh-TW" dirty="0" smtClean="0"/>
              <a:t>Kwok</a:t>
            </a:r>
            <a:r>
              <a:rPr lang="zh-TW" altLang="en-US" dirty="0" smtClean="0"/>
              <a:t>，</a:t>
            </a:r>
            <a:r>
              <a:rPr lang="en-US" altLang="zh-TW" dirty="0"/>
              <a:t>Yu-Chen </a:t>
            </a:r>
            <a:r>
              <a:rPr lang="en-US" altLang="zh-TW" dirty="0" err="1" smtClean="0"/>
              <a:t>Yeh</a:t>
            </a:r>
            <a:r>
              <a:rPr lang="zh-TW" altLang="en-US" dirty="0" smtClean="0"/>
              <a:t>，</a:t>
            </a:r>
            <a:r>
              <a:rPr lang="en-US" altLang="zh-TW" dirty="0"/>
              <a:t>Peter </a:t>
            </a:r>
            <a:r>
              <a:rPr lang="en-US" altLang="zh-TW" dirty="0" smtClean="0"/>
              <a:t>Yu</a:t>
            </a:r>
          </a:p>
          <a:p>
            <a:pPr algn="ctr"/>
            <a:r>
              <a:rPr lang="en-US" altLang="zh-TW" dirty="0" smtClean="0">
                <a:solidFill>
                  <a:srgbClr val="5AD0B8"/>
                </a:solidFill>
              </a:rPr>
              <a:t>Texas A&amp;M University</a:t>
            </a:r>
            <a:endParaRPr lang="zh-TW" altLang="en-US" dirty="0">
              <a:solidFill>
                <a:srgbClr val="5AD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53" y="609600"/>
            <a:ext cx="6256867" cy="19050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000" b="1" dirty="0"/>
              <a:t>當線上教育成為</a:t>
            </a:r>
            <a:r>
              <a:rPr lang="zh-TW" altLang="en-US" sz="4000" b="1" dirty="0" smtClean="0"/>
              <a:t>常態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更多的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分心</a:t>
            </a:r>
            <a:r>
              <a:rPr lang="zh-TW" altLang="en-US" sz="4000" b="1" dirty="0" smtClean="0">
                <a:solidFill>
                  <a:srgbClr val="5AD0B8"/>
                </a:solidFill>
              </a:rPr>
              <a:t>也隨之而來</a:t>
            </a:r>
            <a:endParaRPr lang="zh-TW" altLang="en-US" sz="4000" b="1" dirty="0">
              <a:solidFill>
                <a:srgbClr val="5AD0B8"/>
              </a:solidFill>
            </a:endParaRPr>
          </a:p>
        </p:txBody>
      </p:sp>
      <p:graphicFrame>
        <p:nvGraphicFramePr>
          <p:cNvPr id="24" name="內容預留位置 8" descr="圖示 SmartArt 圖形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92146"/>
              </p:ext>
            </p:extLst>
          </p:nvPr>
        </p:nvGraphicFramePr>
        <p:xfrm>
          <a:off x="511806" y="2587631"/>
          <a:ext cx="6696714" cy="317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AutoShape 4" descr="Online Learning: From Substitute for in-Person Classes to Platform for  Inquiry – Waseda University"/>
          <p:cNvSpPr>
            <a:spLocks noChangeAspect="1" noChangeArrowheads="1"/>
          </p:cNvSpPr>
          <p:nvPr/>
        </p:nvSpPr>
        <p:spPr bwMode="auto">
          <a:xfrm>
            <a:off x="155574" y="-144463"/>
            <a:ext cx="1978025" cy="19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901" y="1051560"/>
            <a:ext cx="4064209" cy="27045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4234" y="3943009"/>
            <a:ext cx="4147544" cy="27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5AD0B8"/>
                </a:solidFill>
              </a:rPr>
              <a:t>「在線上學習的過程中飲食與否」</a:t>
            </a:r>
            <a:r>
              <a:rPr lang="zh-TW" altLang="en-US" sz="3200" dirty="0"/>
              <a:t>可以有效區分出有風險的線上學習</a:t>
            </a:r>
            <a:r>
              <a:rPr lang="zh-TW" altLang="en-US" sz="3200" dirty="0" smtClean="0"/>
              <a:t>者（</a:t>
            </a:r>
            <a:r>
              <a:rPr lang="en-US" altLang="zh-TW" sz="3200" dirty="0" err="1" smtClean="0"/>
              <a:t>Chien</a:t>
            </a:r>
            <a:r>
              <a:rPr lang="en-US" altLang="zh-TW" sz="3200" dirty="0" smtClean="0"/>
              <a:t> ,Kwok, &amp; </a:t>
            </a:r>
            <a:r>
              <a:rPr lang="en-US" altLang="zh-TW" sz="3200" dirty="0" err="1" smtClean="0"/>
              <a:t>Yeh</a:t>
            </a:r>
            <a:r>
              <a:rPr lang="en-US" altLang="zh-TW" sz="3200" dirty="0" smtClean="0"/>
              <a:t>, 2020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r>
              <a:rPr lang="zh-TW" altLang="en-US" sz="3200" dirty="0"/>
              <a:t>本研究旨在透過</a:t>
            </a:r>
            <a:r>
              <a:rPr lang="zh-TW" altLang="en-US" sz="3200" dirty="0">
                <a:solidFill>
                  <a:schemeClr val="accent1"/>
                </a:solidFill>
              </a:rPr>
              <a:t>縱貫性平行處理分析模型</a:t>
            </a:r>
            <a:r>
              <a:rPr lang="zh-TW" altLang="en-US" sz="3200" dirty="0"/>
              <a:t>（</a:t>
            </a:r>
            <a:r>
              <a:rPr lang="en-US" altLang="zh-TW" sz="3200" dirty="0"/>
              <a:t>Longitudinal Parallel Process Model, LPPM</a:t>
            </a:r>
            <a:r>
              <a:rPr lang="zh-TW" altLang="en-US" sz="3200" dirty="0"/>
              <a:t>）探索</a:t>
            </a:r>
            <a:r>
              <a:rPr lang="zh-TW" altLang="en-US" sz="3200" dirty="0">
                <a:solidFill>
                  <a:schemeClr val="accent1"/>
                </a:solidFill>
              </a:rPr>
              <a:t>飲食行為</a:t>
            </a:r>
            <a:r>
              <a:rPr lang="zh-TW" altLang="en-US" sz="3200" dirty="0"/>
              <a:t>與</a:t>
            </a:r>
            <a:r>
              <a:rPr lang="zh-TW" altLang="en-US" sz="3200" dirty="0">
                <a:solidFill>
                  <a:schemeClr val="accent1"/>
                </a:solidFill>
              </a:rPr>
              <a:t>注意力</a:t>
            </a:r>
            <a:r>
              <a:rPr lang="zh-TW" altLang="en-US" sz="3200" dirty="0"/>
              <a:t>程度間的</a:t>
            </a:r>
            <a:r>
              <a:rPr lang="zh-TW" altLang="en-US" sz="3200" dirty="0">
                <a:solidFill>
                  <a:schemeClr val="accent1"/>
                </a:solidFill>
              </a:rPr>
              <a:t>動態關聯以及對最終學習成效的影響</a:t>
            </a:r>
            <a:r>
              <a:rPr lang="zh-TW" altLang="en-US" sz="3200" dirty="0"/>
              <a:t>（</a:t>
            </a:r>
            <a:r>
              <a:rPr lang="en-US" altLang="zh-TW" sz="3200" dirty="0"/>
              <a:t>Sousa et al., 2014</a:t>
            </a:r>
            <a:r>
              <a:rPr lang="zh-TW" altLang="en-US" sz="3200" dirty="0"/>
              <a:t>）來</a:t>
            </a:r>
            <a:r>
              <a:rPr lang="zh-TW" altLang="en-US" sz="3200" dirty="0" smtClean="0"/>
              <a:t>補足研究</a:t>
            </a:r>
            <a:r>
              <a:rPr lang="zh-TW" altLang="en-US" sz="3200" dirty="0"/>
              <a:t>仍不夠完備這塊空缺。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6709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研究方法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66</a:t>
            </a:r>
            <a:r>
              <a:rPr lang="zh-TW" altLang="en-US" sz="3200" dirty="0" smtClean="0"/>
              <a:t>位線上課程學生完整參與</a:t>
            </a:r>
            <a:r>
              <a:rPr lang="en-US" altLang="zh-TW" sz="3200" dirty="0" smtClean="0"/>
              <a:t>(14</a:t>
            </a:r>
            <a:r>
              <a:rPr lang="zh-TW" altLang="en-US" sz="3200" dirty="0" smtClean="0"/>
              <a:t>男 </a:t>
            </a:r>
            <a:r>
              <a:rPr lang="en-US" altLang="zh-TW" sz="3200" dirty="0" smtClean="0"/>
              <a:t>52</a:t>
            </a:r>
            <a:r>
              <a:rPr lang="zh-TW" altLang="en-US" sz="3200" dirty="0" smtClean="0"/>
              <a:t>女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/>
              <a:t>為期</a:t>
            </a:r>
            <a:r>
              <a:rPr lang="en-US" altLang="zh-TW" sz="3200" dirty="0"/>
              <a:t>12</a:t>
            </a:r>
            <a:r>
              <a:rPr lang="zh-TW" altLang="en-US" sz="3200" dirty="0"/>
              <a:t>週的自陳量</a:t>
            </a:r>
            <a:r>
              <a:rPr lang="zh-TW" altLang="en-US" sz="3200" dirty="0" smtClean="0"/>
              <a:t>表</a:t>
            </a:r>
            <a:endParaRPr lang="en-US" altLang="zh-TW" sz="3200" dirty="0" smtClean="0"/>
          </a:p>
          <a:p>
            <a:r>
              <a:rPr lang="en-US" altLang="zh-TW" sz="3200" dirty="0"/>
              <a:t>APP </a:t>
            </a:r>
            <a:r>
              <a:rPr lang="zh-TW" altLang="en-US" sz="3200" dirty="0"/>
              <a:t>自我回報上課時的</a:t>
            </a:r>
            <a:r>
              <a:rPr lang="zh-TW" altLang="en-US" sz="3200" dirty="0">
                <a:solidFill>
                  <a:srgbClr val="5AD0B8"/>
                </a:solidFill>
              </a:rPr>
              <a:t>注意力水平</a:t>
            </a:r>
            <a:r>
              <a:rPr lang="zh-TW" altLang="en-US" sz="3200" dirty="0"/>
              <a:t>與</a:t>
            </a:r>
            <a:r>
              <a:rPr lang="zh-TW" altLang="en-US" sz="3200" dirty="0">
                <a:solidFill>
                  <a:srgbClr val="5AD0B8"/>
                </a:solidFill>
              </a:rPr>
              <a:t>飲食</a:t>
            </a:r>
            <a:r>
              <a:rPr lang="zh-TW" altLang="en-US" sz="3200" dirty="0" smtClean="0">
                <a:solidFill>
                  <a:srgbClr val="5AD0B8"/>
                </a:solidFill>
              </a:rPr>
              <a:t>行為</a:t>
            </a:r>
            <a:endParaRPr lang="en-US" altLang="zh-TW" sz="3200" dirty="0" smtClean="0">
              <a:solidFill>
                <a:srgbClr val="5AD0B8"/>
              </a:solidFill>
            </a:endParaRPr>
          </a:p>
          <a:p>
            <a:r>
              <a:rPr lang="en-US" altLang="zh-TW" sz="3200" dirty="0" smtClean="0">
                <a:solidFill>
                  <a:srgbClr val="5AD0B8"/>
                </a:solidFill>
              </a:rPr>
              <a:t>5</a:t>
            </a:r>
            <a:r>
              <a:rPr lang="zh-TW" altLang="en-US" sz="3200" dirty="0" smtClean="0">
                <a:solidFill>
                  <a:srgbClr val="5AD0B8"/>
                </a:solidFill>
              </a:rPr>
              <a:t>點李式量表</a:t>
            </a:r>
            <a:endParaRPr lang="zh-TW" altLang="en-US" sz="3200" dirty="0">
              <a:solidFill>
                <a:srgbClr val="5AD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統計分析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3200" dirty="0"/>
              <a:t>縱貫性平行分析模型（</a:t>
            </a:r>
            <a:r>
              <a:rPr lang="en-US" altLang="zh-TW" sz="3200" dirty="0"/>
              <a:t>LPPM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透過同時估計數</a:t>
            </a:r>
            <a:r>
              <a:rPr lang="zh-TW" altLang="en-US" sz="3200" dirty="0"/>
              <a:t>個潛在成長</a:t>
            </a:r>
            <a:r>
              <a:rPr lang="zh-TW" altLang="en-US" sz="3200" dirty="0" smtClean="0"/>
              <a:t>模型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了解變數間的動態關係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85" y="802829"/>
            <a:ext cx="4813519" cy="52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80407" y="1945178"/>
            <a:ext cx="10352117" cy="381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研究結果</a:t>
            </a:r>
            <a:endParaRPr lang="zh-TW" altLang="en-US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33" y="2077822"/>
            <a:ext cx="9942680" cy="3500678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 flipH="1">
            <a:off x="1093123" y="6101541"/>
            <a:ext cx="103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整體模型卡方值 𝜒 </a:t>
            </a:r>
            <a:r>
              <a:rPr lang="en-US" altLang="zh-TW" dirty="0"/>
              <a:t>2 (303)=439.198 (</a:t>
            </a:r>
            <a:r>
              <a:rPr lang="en-US" altLang="zh-TW" dirty="0" smtClean="0"/>
              <a:t>p&lt;.001)</a:t>
            </a:r>
          </a:p>
          <a:p>
            <a:r>
              <a:rPr lang="zh-TW" altLang="en-US" dirty="0" smtClean="0"/>
              <a:t>常見</a:t>
            </a:r>
            <a:r>
              <a:rPr lang="zh-TW" altLang="en-US" dirty="0"/>
              <a:t>三種模型適配指標 </a:t>
            </a:r>
            <a:r>
              <a:rPr lang="en-US" altLang="zh-TW" dirty="0"/>
              <a:t>RMSEA = 0.076, CFI = 0.853, </a:t>
            </a:r>
            <a:r>
              <a:rPr lang="zh-TW" altLang="en-US" dirty="0"/>
              <a:t>和 </a:t>
            </a:r>
            <a:r>
              <a:rPr lang="en-US" altLang="zh-TW" dirty="0"/>
              <a:t>SRMR = 0.103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17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討論與研究限制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飲食行為、注意力水平在整個學期後，對於學習成效的影響 飲食行為在第一週時就已經會降低當時上課時的注意力水平，</a:t>
            </a:r>
            <a:r>
              <a:rPr lang="zh-TW" altLang="en-US" sz="2800" dirty="0">
                <a:solidFill>
                  <a:srgbClr val="5AD0B8"/>
                </a:solidFill>
              </a:rPr>
              <a:t>干擾物出現都會立即對於 注意力產生影響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飲食</a:t>
            </a:r>
            <a:r>
              <a:rPr lang="zh-TW" altLang="en-US" sz="2800" dirty="0"/>
              <a:t>行為變動率會顯著的影響注意力的變動率。</a:t>
            </a:r>
            <a:r>
              <a:rPr lang="zh-TW" altLang="en-US" sz="2800" dirty="0">
                <a:solidFill>
                  <a:srgbClr val="5AD0B8"/>
                </a:solidFill>
              </a:rPr>
              <a:t>注意力水平的波動會影響 學期成績</a:t>
            </a:r>
            <a:r>
              <a:rPr lang="zh-TW" altLang="en-US" sz="2800" dirty="0"/>
              <a:t>，因此整體的中介關係飲食影響注意力影響期末成績是很有可能的。 </a:t>
            </a:r>
            <a:endParaRPr lang="en-US" altLang="zh-TW" sz="2800" dirty="0" smtClean="0"/>
          </a:p>
          <a:p>
            <a:r>
              <a:rPr lang="zh-TW" altLang="en-US" sz="2800" dirty="0"/>
              <a:t>本研究僅仰賴自陳式問卷，因此難以保證資料的質量。若未來能</a:t>
            </a:r>
            <a:r>
              <a:rPr lang="zh-TW" altLang="en-US" sz="2800" dirty="0">
                <a:solidFill>
                  <a:srgbClr val="5AD0B8"/>
                </a:solidFill>
              </a:rPr>
              <a:t>結合線上學習平台中的 數據資料</a:t>
            </a:r>
            <a:r>
              <a:rPr lang="zh-TW" altLang="en-US" sz="2800" dirty="0"/>
              <a:t>，應能提升對於注意力水平問卷調查的品質。</a:t>
            </a:r>
          </a:p>
        </p:txBody>
      </p:sp>
    </p:spTree>
    <p:extLst>
      <p:ext uri="{BB962C8B-B14F-4D97-AF65-F5344CB8AC3E}">
        <p14:creationId xmlns:p14="http://schemas.microsoft.com/office/powerpoint/2010/main" val="26947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使用顯微鏡的學生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zh-TW" altLang="en-US" sz="11700" b="1"/>
              <a:t>感謝</a:t>
            </a:r>
            <a:r>
              <a:rPr lang="zh-TW" altLang="en-US" sz="11700">
                <a:solidFill>
                  <a:schemeClr val="tx1"/>
                </a:solidFill>
              </a:rPr>
              <a:t>您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>
            <a:normAutofit/>
          </a:bodyPr>
          <a:lstStyle/>
          <a:p>
            <a:pPr algn="l" rtl="0"/>
            <a:r>
              <a:rPr lang="en-US" altLang="zh-TW" dirty="0" smtClean="0"/>
              <a:t>Johnny.chien@tamu.edu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A0466F-55BA-4B4C-B910-3BFE9417EB9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學校設計</Template>
  <TotalTime>0</TotalTime>
  <Words>351</Words>
  <Application>Microsoft Office PowerPoint</Application>
  <PresentationFormat>寬螢幕</PresentationFormat>
  <Paragraphs>31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Century Gothic</vt:lpstr>
      <vt:lpstr>網格</vt:lpstr>
      <vt:lpstr>初探飲食行為對線上學習注意力的動態影響</vt:lpstr>
      <vt:lpstr>當線上教育成為常態 更多的分心也隨之而來</vt:lpstr>
      <vt:lpstr>前言</vt:lpstr>
      <vt:lpstr>研究方法</vt:lpstr>
      <vt:lpstr>統計分析</vt:lpstr>
      <vt:lpstr>研究結果</vt:lpstr>
      <vt:lpstr>討論與研究限制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2022-05-02T12:35:50Z</dcterms:created>
  <dcterms:modified xsi:type="dcterms:W3CDTF">2022-05-10T03:06:05Z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